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70" r:id="rId11"/>
    <p:sldId id="264" r:id="rId12"/>
    <p:sldId id="265" r:id="rId13"/>
    <p:sldId id="266" r:id="rId14"/>
    <p:sldId id="271" r:id="rId15"/>
    <p:sldId id="274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70" autoAdjust="0"/>
  </p:normalViewPr>
  <p:slideViewPr>
    <p:cSldViewPr snapToGrid="0">
      <p:cViewPr varScale="1">
        <p:scale>
          <a:sx n="119" d="100"/>
          <a:sy n="119" d="100"/>
        </p:scale>
        <p:origin x="12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B52A6-5D07-4712-91D0-7B6FB6082432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0A0B9-9CBB-4CB8-9131-3E6DA4C07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728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A9F46-A545-4948-ABF6-9E3F5A5836B5}" type="datetime1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08C1-5854-4D9F-84AC-840DB8AC3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681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92054-181B-4E00-A000-D2A0A232B423}" type="datetime1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08C1-5854-4D9F-84AC-840DB8AC3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0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5720-3DCF-4EF1-BCA9-3135642CF165}" type="datetime1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08C1-5854-4D9F-84AC-840DB8AC39A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7166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EEAC-22E5-4A7C-A08C-691643BE4E0F}" type="datetime1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08C1-5854-4D9F-84AC-840DB8AC3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431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73A8-1752-4BA0-B90D-457B7FBB8467}" type="datetime1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08C1-5854-4D9F-84AC-840DB8AC39A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3535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D60B-AC11-439E-888D-AB5933E680E5}" type="datetime1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08C1-5854-4D9F-84AC-840DB8AC3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083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6EF6-1796-4C1A-8E05-B2D538C9B33F}" type="datetime1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08C1-5854-4D9F-84AC-840DB8AC3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628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84A16-CBBA-440E-94AE-6D4B4ADBBC0E}" type="datetime1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08C1-5854-4D9F-84AC-840DB8AC3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77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B7741-D189-435D-9030-3EFC73C58AFE}" type="datetime1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08C1-5854-4D9F-84AC-840DB8AC3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86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4E1C4-60E7-4F02-981C-2EC9CD27A6D7}" type="datetime1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08C1-5854-4D9F-84AC-840DB8AC3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12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D2D3-22D8-41FB-B4BF-687D445B6B7E}" type="datetime1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08C1-5854-4D9F-84AC-840DB8AC3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47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0839-A385-4412-AB27-7E4B6A97D756}" type="datetime1">
              <a:rPr lang="ru-RU" smtClean="0"/>
              <a:t>05.04.2023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08C1-5854-4D9F-84AC-840DB8AC3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18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0419-1986-49FD-BC3A-653167781B76}" type="datetime1">
              <a:rPr lang="ru-RU" smtClean="0"/>
              <a:t>05.04.2023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08C1-5854-4D9F-84AC-840DB8AC3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291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0D7A-4F0E-4453-BEC9-E4EA1C8A3E92}" type="datetime1">
              <a:rPr lang="ru-RU" smtClean="0"/>
              <a:t>05.04.2023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08C1-5854-4D9F-84AC-840DB8AC3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403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1E80-5371-4DC3-90CF-07FCE8B615A2}" type="datetime1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08C1-5854-4D9F-84AC-840DB8AC3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738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8CF3-9350-4CBD-8389-CA78DB531FE7}" type="datetime1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08C1-5854-4D9F-84AC-840DB8AC3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955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D2778-E59F-4596-BFEA-B46D78E1952F}" type="datetime1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27508C1-5854-4D9F-84AC-840DB8AC3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61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850" y="1477817"/>
            <a:ext cx="8368837" cy="155414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Исследовательский проект</a:t>
            </a:r>
            <a:br>
              <a:rPr lang="ru-RU" sz="36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«Глаз и мороз- непростой вопрос»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77978" y="3794263"/>
            <a:ext cx="4635131" cy="2247100"/>
          </a:xfrm>
        </p:spPr>
        <p:txBody>
          <a:bodyPr>
            <a:normAutofit fontScale="25000" lnSpcReduction="20000"/>
          </a:bodyPr>
          <a:lstStyle/>
          <a:p>
            <a:pPr lvl="0" algn="ctr">
              <a:lnSpc>
                <a:spcPct val="120000"/>
              </a:lnSpc>
            </a:pPr>
            <a:r>
              <a:rPr lang="ru-RU" sz="8000" b="1" dirty="0">
                <a:solidFill>
                  <a:schemeClr val="tx1"/>
                </a:solidFill>
                <a:latin typeface="Comic Sans MS" panose="030F0702030302020204" pitchFamily="66" charset="0"/>
              </a:rPr>
              <a:t>Проект представляет:                                      Гордеева Глафира, 6 лет                                        </a:t>
            </a:r>
          </a:p>
          <a:p>
            <a:pPr lvl="0" algn="ctr">
              <a:lnSpc>
                <a:spcPct val="120000"/>
              </a:lnSpc>
            </a:pPr>
            <a:r>
              <a:rPr lang="ru-RU" sz="8000" b="1" dirty="0">
                <a:solidFill>
                  <a:schemeClr val="tx1"/>
                </a:solidFill>
                <a:latin typeface="Comic Sans MS" panose="030F0702030302020204" pitchFamily="66" charset="0"/>
              </a:rPr>
              <a:t>Руководитель проекта:</a:t>
            </a:r>
            <a:br>
              <a:rPr lang="ru-RU" sz="80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8000" b="1" dirty="0">
                <a:solidFill>
                  <a:schemeClr val="tx1"/>
                </a:solidFill>
                <a:latin typeface="Comic Sans MS" panose="030F0702030302020204" pitchFamily="66" charset="0"/>
              </a:rPr>
              <a:t>учитель-логопед Ведьманова С.А.</a:t>
            </a:r>
            <a:br>
              <a:rPr lang="ru-RU" sz="80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8000" dirty="0">
                <a:solidFill>
                  <a:schemeClr val="tx1"/>
                </a:solidFill>
                <a:latin typeface="Comic Sans MS" panose="030F0702030302020204" pitchFamily="66" charset="0"/>
              </a:rPr>
              <a:t>                                                                 </a:t>
            </a:r>
          </a:p>
          <a:p>
            <a:pPr algn="ctr">
              <a:lnSpc>
                <a:spcPct val="120000"/>
              </a:lnSpc>
            </a:pPr>
            <a:r>
              <a:rPr lang="ru-RU" sz="8000" dirty="0">
                <a:solidFill>
                  <a:schemeClr val="tx1"/>
                </a:solidFill>
                <a:latin typeface="Comic Sans MS" panose="030F0702030302020204" pitchFamily="66" charset="0"/>
              </a:rPr>
              <a:t>город Ульяновск, 2023</a:t>
            </a:r>
            <a:br>
              <a:rPr lang="ru-RU" sz="80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ru-RU" sz="8000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08C1-5854-4D9F-84AC-840DB8AC39A1}" type="slidenum">
              <a:rPr lang="ru-RU" smtClean="0"/>
              <a:t>1</a:t>
            </a:fld>
            <a:endParaRPr lang="ru-RU"/>
          </a:p>
        </p:txBody>
      </p:sp>
      <p:pic>
        <p:nvPicPr>
          <p:cNvPr id="1028" name="Picture 4" descr="https://fresh-cards.ru/images/cards/kartinka-teplogo-zimnego-outr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5" t="18081" r="13319" b="3619"/>
          <a:stretch/>
        </p:blipFill>
        <p:spPr bwMode="auto">
          <a:xfrm>
            <a:off x="123776" y="4482194"/>
            <a:ext cx="1919986" cy="214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dn.culture.ru/images/a8bd07df-8335-50d1-bc33-81cf4f41eff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108" y="4937743"/>
            <a:ext cx="2122609" cy="172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6690" y="192505"/>
            <a:ext cx="8413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МУНИЦИПАЛЬНОЕ БЮДЖЕТНОЕ </a:t>
            </a:r>
            <a:r>
              <a:rPr lang="ru-RU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ДОШКОЛЬНОЕ </a:t>
            </a:r>
          </a:p>
          <a:p>
            <a:pPr algn="ctr"/>
            <a:r>
              <a:rPr lang="ru-RU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ОБРАЗОВАТЕЛЬНОЕ </a:t>
            </a:r>
            <a:r>
              <a:rPr lang="ru-RU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УЧРЕЖДЕНИЕ ДЕТСКИЙ САД № 141 «ИСКОРКА»</a:t>
            </a:r>
            <a:r>
              <a:rPr lang="ru-RU" b="1" dirty="0">
                <a:latin typeface="Comic Sans MS" panose="030F0702030302020204" pitchFamily="66" charset="0"/>
              </a:rPr>
              <a:t/>
            </a:r>
            <a:br>
              <a:rPr lang="ru-RU" b="1" dirty="0">
                <a:latin typeface="Comic Sans MS" panose="030F0702030302020204" pitchFamily="66" charset="0"/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5378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816771" y="473242"/>
            <a:ext cx="4614110" cy="553453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Как мы видим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16092" y="6112042"/>
            <a:ext cx="360947" cy="352925"/>
          </a:xfrm>
        </p:spPr>
        <p:txBody>
          <a:bodyPr/>
          <a:lstStyle/>
          <a:p>
            <a:fld id="{127508C1-5854-4D9F-84AC-840DB8AC39A1}" type="slidenum">
              <a:rPr lang="ru-RU" sz="1000" b="1">
                <a:solidFill>
                  <a:schemeClr val="tx1"/>
                </a:solidFill>
              </a:rPr>
              <a:t>10</a:t>
            </a:fld>
            <a:endParaRPr lang="ru-RU" sz="10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https://www.ochkov.net/wiki/storage/app/media/1./glaukomnaya-opticheskaya-nejropatiya-gon/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5" y="1459831"/>
            <a:ext cx="7692190" cy="45078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023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9635" y="360947"/>
            <a:ext cx="8479718" cy="61762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Опытно-экспериментальная работа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688441" y="5388273"/>
            <a:ext cx="271972" cy="273844"/>
          </a:xfrm>
        </p:spPr>
        <p:txBody>
          <a:bodyPr/>
          <a:lstStyle/>
          <a:p>
            <a:fld id="{127508C1-5854-4D9F-84AC-840DB8AC39A1}" type="slidenum">
              <a:rPr lang="ru-RU" sz="750">
                <a:solidFill>
                  <a:schemeClr val="tx1"/>
                </a:solidFill>
              </a:rPr>
              <a:t>11</a:t>
            </a:fld>
            <a:endParaRPr lang="ru-RU" sz="75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5064" y="3570563"/>
            <a:ext cx="3571827" cy="26788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5724" y="1743071"/>
            <a:ext cx="3856415" cy="2892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9" r="30740"/>
          <a:stretch/>
        </p:blipFill>
        <p:spPr>
          <a:xfrm>
            <a:off x="3201651" y="2289320"/>
            <a:ext cx="2994478" cy="367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8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292430"/>
            <a:ext cx="8149389" cy="111184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Модель защиты глаза </a:t>
            </a:r>
            <a:r>
              <a:rPr lang="ru-RU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в </a:t>
            </a:r>
            <a:r>
              <a:rPr lang="ru-RU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зимние морозы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42421" y="5999746"/>
            <a:ext cx="409075" cy="537411"/>
          </a:xfrm>
        </p:spPr>
        <p:txBody>
          <a:bodyPr/>
          <a:lstStyle/>
          <a:p>
            <a:fld id="{127508C1-5854-4D9F-84AC-840DB8AC39A1}" type="slidenum">
              <a:rPr lang="ru-RU" sz="1000" b="1">
                <a:solidFill>
                  <a:schemeClr val="tx1"/>
                </a:solidFill>
              </a:rPr>
              <a:t>12</a:t>
            </a:fld>
            <a:endParaRPr lang="ru-RU" sz="1000" b="1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https://thumbs.dreamstime.com/b/%D0%BA%D1%80%D0%BE%D0%B2%D0%B5%D0%BD%D0%BE%D1%81%D0%BD%D1%8B%D0%B5-%D1%81%D0%BE%D1%81%D1%83-%D1%8B-%D1%88%D0%B0%D1%80%D0%B6%D0%B0-9332906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" r="4266"/>
          <a:stretch/>
        </p:blipFill>
        <p:spPr bwMode="auto">
          <a:xfrm>
            <a:off x="1158954" y="3991908"/>
            <a:ext cx="2376352" cy="2283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i.pinimg.com/originals/1d/b9/23/1db92331f4df38ef76bb8026a39cee0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438" y="4083435"/>
            <a:ext cx="2290557" cy="2241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d1nhio0ox7pgb.cloudfront.net/_img/v_collection_png/512x512/shadow/thermometer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520" y="1631121"/>
            <a:ext cx="1980598" cy="2160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https://beurre.ua/image/cache/data/1water_drop_bg-800x8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2" y="1587726"/>
            <a:ext cx="2156598" cy="215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kolobok-nn.ru/data/objects/50/img/5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1" t="5092" r="17133" b="16104"/>
          <a:stretch/>
        </p:blipFill>
        <p:spPr bwMode="auto">
          <a:xfrm>
            <a:off x="1505461" y="2803748"/>
            <a:ext cx="529322" cy="87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243137" y="3099521"/>
            <a:ext cx="229087" cy="5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трелка вправо 20"/>
          <p:cNvSpPr/>
          <p:nvPr/>
        </p:nvSpPr>
        <p:spPr>
          <a:xfrm>
            <a:off x="2197410" y="2488463"/>
            <a:ext cx="1383842" cy="36347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8" name="Стрелка вправо 27"/>
          <p:cNvSpPr/>
          <p:nvPr/>
        </p:nvSpPr>
        <p:spPr>
          <a:xfrm rot="19917397">
            <a:off x="2836538" y="3610371"/>
            <a:ext cx="891369" cy="45890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9" name="Стрелка вправо 28"/>
          <p:cNvSpPr/>
          <p:nvPr/>
        </p:nvSpPr>
        <p:spPr>
          <a:xfrm rot="12738968">
            <a:off x="5571538" y="3677866"/>
            <a:ext cx="880100" cy="40785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0" name="Стрелка вправо 29"/>
          <p:cNvSpPr/>
          <p:nvPr/>
        </p:nvSpPr>
        <p:spPr>
          <a:xfrm rot="10800000">
            <a:off x="5612731" y="2440271"/>
            <a:ext cx="1423100" cy="36347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3" name="Рисунок 12" descr="C:\Users\Светлана\Downloads\20230324_072951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t="19816" r="3495" b="18180"/>
          <a:stretch/>
        </p:blipFill>
        <p:spPr bwMode="auto">
          <a:xfrm rot="5400000">
            <a:off x="3239026" y="2142811"/>
            <a:ext cx="2820692" cy="1797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7086601" y="2361199"/>
            <a:ext cx="1660358" cy="8197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7772401" y="1958140"/>
            <a:ext cx="270710" cy="17222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70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86489" y="216568"/>
            <a:ext cx="8476249" cy="1082843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Продукт проекта</a:t>
            </a:r>
            <a:br>
              <a:rPr lang="ru-RU" sz="36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3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лепбук</a:t>
            </a:r>
            <a:r>
              <a:rPr lang="ru-RU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«Береги зрение»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62739" y="6104022"/>
            <a:ext cx="401050" cy="537409"/>
          </a:xfrm>
        </p:spPr>
        <p:txBody>
          <a:bodyPr/>
          <a:lstStyle/>
          <a:p>
            <a:fld id="{127508C1-5854-4D9F-84AC-840DB8AC39A1}" type="slidenum">
              <a:rPr lang="ru-RU" sz="1000" b="1">
                <a:solidFill>
                  <a:schemeClr val="tx1"/>
                </a:solidFill>
              </a:rPr>
              <a:t>13</a:t>
            </a:fld>
            <a:endParaRPr lang="ru-RU" sz="10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9" b="4912"/>
          <a:stretch/>
        </p:blipFill>
        <p:spPr>
          <a:xfrm>
            <a:off x="186489" y="1740568"/>
            <a:ext cx="8020382" cy="436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2192" y="320841"/>
            <a:ext cx="8524373" cy="1130970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Закладки для книг </a:t>
            </a:r>
            <a:r>
              <a:rPr lang="ru-RU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«</a:t>
            </a:r>
            <a:r>
              <a:rPr lang="ru-RU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Береги зрение!»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42424" y="6070627"/>
            <a:ext cx="433134" cy="370277"/>
          </a:xfrm>
        </p:spPr>
        <p:txBody>
          <a:bodyPr/>
          <a:lstStyle/>
          <a:p>
            <a:fld id="{127508C1-5854-4D9F-84AC-840DB8AC39A1}" type="slidenum">
              <a:rPr lang="ru-RU" sz="1000" b="1">
                <a:solidFill>
                  <a:schemeClr val="tx1"/>
                </a:solidFill>
              </a:rPr>
              <a:t>14</a:t>
            </a:fld>
            <a:endParaRPr lang="ru-RU" sz="10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C:\Users\Светлана\Downloads\20230324_08215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7"/>
          <a:stretch/>
        </p:blipFill>
        <p:spPr bwMode="auto">
          <a:xfrm>
            <a:off x="3842085" y="2228021"/>
            <a:ext cx="4596063" cy="32971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3166" y="2222486"/>
            <a:ext cx="4397876" cy="329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6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2192" y="489285"/>
            <a:ext cx="8524373" cy="609600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Презентация проекта детям группы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96565" y="6039853"/>
            <a:ext cx="443161" cy="441158"/>
          </a:xfrm>
        </p:spPr>
        <p:txBody>
          <a:bodyPr/>
          <a:lstStyle/>
          <a:p>
            <a:fld id="{127508C1-5854-4D9F-84AC-840DB8AC39A1}" type="slidenum">
              <a:rPr lang="ru-RU" sz="1000" b="1">
                <a:solidFill>
                  <a:schemeClr val="tx1"/>
                </a:solidFill>
              </a:rPr>
              <a:t>15</a:t>
            </a:fld>
            <a:endParaRPr lang="ru-RU" sz="10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r="11135"/>
          <a:stretch/>
        </p:blipFill>
        <p:spPr>
          <a:xfrm rot="5400000">
            <a:off x="123649" y="1651388"/>
            <a:ext cx="4663102" cy="44988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6"/>
          <a:stretch/>
        </p:blipFill>
        <p:spPr>
          <a:xfrm>
            <a:off x="5318696" y="1569254"/>
            <a:ext cx="2993431" cy="462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7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2192" y="288759"/>
            <a:ext cx="8524373" cy="745958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Используемая литература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73979" y="5815263"/>
            <a:ext cx="505329" cy="553452"/>
          </a:xfrm>
        </p:spPr>
        <p:txBody>
          <a:bodyPr/>
          <a:lstStyle/>
          <a:p>
            <a:fld id="{127508C1-5854-4D9F-84AC-840DB8AC39A1}" type="slidenum">
              <a:rPr lang="ru-RU" sz="1000" b="1">
                <a:solidFill>
                  <a:schemeClr val="tx1"/>
                </a:solidFill>
              </a:rPr>
              <a:t>16</a:t>
            </a:fld>
            <a:endParaRPr lang="ru-RU" sz="1000" b="1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6727" y="1759620"/>
            <a:ext cx="78405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3" indent="-214303">
              <a:buFont typeface="Arial" panose="020B0604020202020204" pitchFamily="34" charset="0"/>
              <a:buChar char="•"/>
            </a:pPr>
            <a:r>
              <a:rPr lang="ru-RU" sz="2100" b="1" dirty="0">
                <a:latin typeface="Comic Sans MS" panose="030F0702030302020204" pitchFamily="66" charset="0"/>
              </a:rPr>
              <a:t>Иванова </a:t>
            </a:r>
            <a:r>
              <a:rPr lang="ru-RU" sz="2100" b="1" dirty="0" err="1">
                <a:latin typeface="Comic Sans MS" panose="030F0702030302020204" pitchFamily="66" charset="0"/>
              </a:rPr>
              <a:t>Оксана.Секреты</a:t>
            </a:r>
            <a:r>
              <a:rPr lang="ru-RU" sz="2100" b="1" dirty="0">
                <a:latin typeface="Comic Sans MS" panose="030F0702030302020204" pitchFamily="66" charset="0"/>
              </a:rPr>
              <a:t> тела человека.-М.:</a:t>
            </a:r>
            <a:r>
              <a:rPr lang="ru-RU" sz="2100" b="1" dirty="0" err="1">
                <a:latin typeface="Comic Sans MS" panose="030F0702030302020204" pitchFamily="66" charset="0"/>
              </a:rPr>
              <a:t>БимБиМон</a:t>
            </a:r>
            <a:r>
              <a:rPr lang="ru-RU" sz="2100" b="1" dirty="0">
                <a:latin typeface="Comic Sans MS" panose="030F0702030302020204" pitchFamily="66" charset="0"/>
              </a:rPr>
              <a:t>, </a:t>
            </a:r>
            <a:r>
              <a:rPr lang="ru-RU" sz="2100" b="1" dirty="0" smtClean="0">
                <a:latin typeface="Comic Sans MS" panose="030F0702030302020204" pitchFamily="66" charset="0"/>
              </a:rPr>
              <a:t>2022</a:t>
            </a:r>
          </a:p>
          <a:p>
            <a:endParaRPr lang="ru-RU" sz="2100" b="1" dirty="0">
              <a:latin typeface="Comic Sans MS" panose="030F0702030302020204" pitchFamily="66" charset="0"/>
            </a:endParaRPr>
          </a:p>
          <a:p>
            <a:pPr marL="214303" indent="-214303">
              <a:buFont typeface="Arial" panose="020B0604020202020204" pitchFamily="34" charset="0"/>
              <a:buChar char="•"/>
            </a:pPr>
            <a:r>
              <a:rPr lang="ru-RU" sz="2100" b="1" dirty="0">
                <a:latin typeface="Comic Sans MS" panose="030F0702030302020204" pitchFamily="66" charset="0"/>
              </a:rPr>
              <a:t>Ильинская Мария. Детям про глаза.-М.: Эксмо, </a:t>
            </a:r>
            <a:r>
              <a:rPr lang="ru-RU" sz="2100" b="1" dirty="0" smtClean="0">
                <a:latin typeface="Comic Sans MS" panose="030F0702030302020204" pitchFamily="66" charset="0"/>
              </a:rPr>
              <a:t>2017</a:t>
            </a:r>
          </a:p>
          <a:p>
            <a:endParaRPr lang="ru-RU" sz="2100" b="1" dirty="0">
              <a:latin typeface="Comic Sans MS" panose="030F0702030302020204" pitchFamily="66" charset="0"/>
            </a:endParaRPr>
          </a:p>
          <a:p>
            <a:pPr marL="214303" indent="-214303">
              <a:buFont typeface="Arial" panose="020B0604020202020204" pitchFamily="34" charset="0"/>
              <a:buChar char="•"/>
            </a:pPr>
            <a:r>
              <a:rPr lang="ru-RU" sz="2100" b="1" dirty="0">
                <a:latin typeface="Comic Sans MS" panose="030F0702030302020204" pitchFamily="66" charset="0"/>
              </a:rPr>
              <a:t>Шадрина Ирина. </a:t>
            </a:r>
            <a:r>
              <a:rPr lang="ru-RU" sz="2100" b="1" dirty="0" err="1">
                <a:latin typeface="Comic Sans MS" panose="030F0702030302020204" pitchFamily="66" charset="0"/>
              </a:rPr>
              <a:t>Человек.-М.:Махаон</a:t>
            </a:r>
            <a:r>
              <a:rPr lang="ru-RU" sz="2100" b="1" dirty="0">
                <a:latin typeface="Comic Sans MS" panose="030F0702030302020204" pitchFamily="66" charset="0"/>
              </a:rPr>
              <a:t>, </a:t>
            </a:r>
            <a:r>
              <a:rPr lang="ru-RU" sz="2100" b="1" dirty="0" smtClean="0">
                <a:latin typeface="Comic Sans MS" panose="030F0702030302020204" pitchFamily="66" charset="0"/>
              </a:rPr>
              <a:t>2010</a:t>
            </a:r>
          </a:p>
          <a:p>
            <a:endParaRPr lang="ru-RU" sz="2100" b="1" dirty="0">
              <a:latin typeface="Comic Sans MS" panose="030F0702030302020204" pitchFamily="66" charset="0"/>
            </a:endParaRPr>
          </a:p>
          <a:p>
            <a:pPr marL="214303" indent="-214303">
              <a:buFont typeface="Arial" panose="020B0604020202020204" pitchFamily="34" charset="0"/>
              <a:buChar char="•"/>
            </a:pPr>
            <a:r>
              <a:rPr lang="ru-RU" sz="2100" b="1" dirty="0">
                <a:latin typeface="Comic Sans MS" panose="030F0702030302020204" pitchFamily="66" charset="0"/>
              </a:rPr>
              <a:t>Шалаева Наталья. Планета </a:t>
            </a:r>
            <a:r>
              <a:rPr lang="ru-RU" sz="2100" b="1" dirty="0" err="1">
                <a:latin typeface="Comic Sans MS" panose="030F0702030302020204" pitchFamily="66" charset="0"/>
              </a:rPr>
              <a:t>глазастия</a:t>
            </a:r>
            <a:r>
              <a:rPr lang="ru-RU" sz="2100" b="1" dirty="0">
                <a:latin typeface="Comic Sans MS" panose="030F0702030302020204" pitchFamily="66" charset="0"/>
              </a:rPr>
              <a:t>.-М.: Индиго, </a:t>
            </a:r>
            <a:r>
              <a:rPr lang="ru-RU" sz="2100" b="1" dirty="0" smtClean="0">
                <a:latin typeface="Comic Sans MS" panose="030F0702030302020204" pitchFamily="66" charset="0"/>
              </a:rPr>
              <a:t>2020</a:t>
            </a:r>
          </a:p>
          <a:p>
            <a:endParaRPr lang="ru-RU" sz="2100" b="1" dirty="0">
              <a:latin typeface="Comic Sans MS" panose="030F0702030302020204" pitchFamily="66" charset="0"/>
            </a:endParaRPr>
          </a:p>
          <a:p>
            <a:pPr marL="214303" indent="-214303">
              <a:buFont typeface="Arial" panose="020B0604020202020204" pitchFamily="34" charset="0"/>
              <a:buChar char="•"/>
            </a:pPr>
            <a:r>
              <a:rPr lang="ru-RU" sz="2100" b="1" dirty="0" err="1">
                <a:latin typeface="Comic Sans MS" panose="030F0702030302020204" pitchFamily="66" charset="0"/>
              </a:rPr>
              <a:t>Фарндон</a:t>
            </a:r>
            <a:r>
              <a:rPr lang="ru-RU" sz="2100" b="1" dirty="0">
                <a:latin typeface="Comic Sans MS" panose="030F0702030302020204" pitchFamily="66" charset="0"/>
              </a:rPr>
              <a:t> Джон. Большое путешествие по телу </a:t>
            </a:r>
            <a:r>
              <a:rPr lang="ru-RU" sz="2100" b="1" dirty="0" err="1">
                <a:latin typeface="Comic Sans MS" panose="030F0702030302020204" pitchFamily="66" charset="0"/>
              </a:rPr>
              <a:t>человека.-</a:t>
            </a:r>
            <a:r>
              <a:rPr lang="ru-RU" sz="2100" b="1" dirty="0" err="1" smtClean="0">
                <a:latin typeface="Comic Sans MS" panose="030F0702030302020204" pitchFamily="66" charset="0"/>
              </a:rPr>
              <a:t>М.:Лабиринт</a:t>
            </a:r>
            <a:r>
              <a:rPr lang="ru-RU" sz="2100" b="1" dirty="0">
                <a:latin typeface="Comic Sans MS" panose="030F0702030302020204" pitchFamily="66" charset="0"/>
              </a:rPr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261292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2192" y="1548062"/>
            <a:ext cx="8524373" cy="1925053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СПАСИБО ЗА ВНИМАНИЕ!!!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08C1-5854-4D9F-84AC-840DB8AC39A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14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586287" y="587830"/>
            <a:ext cx="4937761" cy="751113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Вид проекта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62739" y="5388273"/>
            <a:ext cx="294773" cy="273844"/>
          </a:xfrm>
        </p:spPr>
        <p:txBody>
          <a:bodyPr/>
          <a:lstStyle/>
          <a:p>
            <a:fld id="{127508C1-5854-4D9F-84AC-840DB8AC39A1}" type="slidenum">
              <a:rPr lang="ru-RU" sz="750">
                <a:solidFill>
                  <a:schemeClr val="tx1"/>
                </a:solidFill>
              </a:rPr>
              <a:t>2</a:t>
            </a:fld>
            <a:endParaRPr lang="ru-RU" sz="75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0173" y="2438729"/>
            <a:ext cx="7663070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buClr>
                <a:srgbClr val="C00000"/>
              </a:buClr>
            </a:pPr>
            <a:r>
              <a:rPr lang="ru-RU" sz="2100" b="1" dirty="0">
                <a:latin typeface="Comic Sans MS" panose="030F0702030302020204" pitchFamily="66" charset="0"/>
                <a:ea typeface="Trebuchet MS"/>
                <a:cs typeface="Times New Roman" panose="02020603050405020304" pitchFamily="18" charset="0"/>
              </a:rPr>
              <a:t>По контингенту участников - ребёнок 6 лет</a:t>
            </a:r>
          </a:p>
          <a:p>
            <a:pPr lvl="0" algn="ctr">
              <a:lnSpc>
                <a:spcPct val="115000"/>
              </a:lnSpc>
              <a:buClr>
                <a:srgbClr val="C00000"/>
              </a:buClr>
            </a:pPr>
            <a:endParaRPr lang="ru-RU" sz="2100" b="1" dirty="0">
              <a:latin typeface="Comic Sans MS" panose="030F0702030302020204" pitchFamily="66" charset="0"/>
              <a:ea typeface="Trebuchet MS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buClr>
                <a:srgbClr val="C00000"/>
              </a:buClr>
            </a:pPr>
            <a:r>
              <a:rPr lang="ru-RU" sz="2100" b="1" dirty="0">
                <a:latin typeface="Comic Sans MS" panose="030F0702030302020204" pitchFamily="66" charset="0"/>
                <a:ea typeface="Trebuchet MS"/>
                <a:cs typeface="Times New Roman" panose="02020603050405020304" pitchFamily="18" charset="0"/>
              </a:rPr>
              <a:t>По приоритету метода – </a:t>
            </a:r>
            <a:r>
              <a:rPr lang="ru-RU" sz="2100" b="1" dirty="0">
                <a:latin typeface="Comic Sans MS" panose="030F0702030302020204" pitchFamily="66" charset="0"/>
              </a:rPr>
              <a:t>информационно-экспериментальный</a:t>
            </a:r>
            <a:endParaRPr lang="ru-RU" sz="2100" b="1" dirty="0">
              <a:latin typeface="Comic Sans MS" panose="030F0702030302020204" pitchFamily="66" charset="0"/>
              <a:ea typeface="Trebuchet MS"/>
              <a:cs typeface="Times New Roman" panose="02020603050405020304" pitchFamily="18" charset="0"/>
            </a:endParaRPr>
          </a:p>
          <a:p>
            <a:pPr marL="192872" indent="-192872" algn="ctr">
              <a:lnSpc>
                <a:spcPct val="115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ru-RU" sz="2100" b="1" dirty="0">
              <a:latin typeface="Comic Sans MS" panose="030F0702030302020204" pitchFamily="66" charset="0"/>
              <a:ea typeface="Trebuchet MS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563"/>
              </a:spcAft>
              <a:buClr>
                <a:srgbClr val="C00000"/>
              </a:buClr>
            </a:pPr>
            <a:r>
              <a:rPr lang="ru-RU" sz="2100" b="1" dirty="0">
                <a:latin typeface="Comic Sans MS" panose="030F0702030302020204" pitchFamily="66" charset="0"/>
                <a:ea typeface="Trebuchet MS"/>
                <a:cs typeface="Times New Roman" panose="02020603050405020304" pitchFamily="18" charset="0"/>
              </a:rPr>
              <a:t>По продолжительности – март 2023 года</a:t>
            </a:r>
          </a:p>
        </p:txBody>
      </p:sp>
    </p:spTree>
    <p:extLst>
      <p:ext uri="{BB962C8B-B14F-4D97-AF65-F5344CB8AC3E}">
        <p14:creationId xmlns:p14="http://schemas.microsoft.com/office/powerpoint/2010/main" val="388008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001866" y="489857"/>
            <a:ext cx="7537489" cy="718457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Проблема проекта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22105" y="6168189"/>
            <a:ext cx="545432" cy="497306"/>
          </a:xfrm>
        </p:spPr>
        <p:txBody>
          <a:bodyPr/>
          <a:lstStyle/>
          <a:p>
            <a:fld id="{127508C1-5854-4D9F-84AC-840DB8AC39A1}" type="slidenum">
              <a:rPr lang="ru-RU" sz="1000" b="1">
                <a:solidFill>
                  <a:schemeClr val="tx1"/>
                </a:solidFill>
              </a:rPr>
              <a:t>3</a:t>
            </a:fld>
            <a:endParaRPr lang="ru-RU" sz="1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sun6-23.userapi.com/s/v1/ig2/vXFwofAMeq-2FPj04JzdKNZbwGi9QCBa7yfspUcMQm2Q-uvI5EICVuJqbq_0ugFCo8OlC7GDSKWv7Be0FusSIKfA.jpg?size=599x1087&amp;quality=95&amp;crop=0,0,599,1087&amp;ava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436" y="3051287"/>
            <a:ext cx="1576766" cy="261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pickimage.ru/wp-content/uploads/images/detskie/snow/sne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92" y="1903055"/>
            <a:ext cx="4698827" cy="375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57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26727" y="530680"/>
            <a:ext cx="8214691" cy="816428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Цель проекта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26725" y="2081893"/>
            <a:ext cx="8487885" cy="906236"/>
          </a:xfrm>
        </p:spPr>
        <p:txBody>
          <a:bodyPr>
            <a:normAutofit lnSpcReduction="10000"/>
          </a:bodyPr>
          <a:lstStyle/>
          <a:p>
            <a:pPr lvl="2" algn="l"/>
            <a:r>
              <a:rPr lang="ru-RU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Выяснить, почему глаза не мёрзнут зимой?</a:t>
            </a:r>
          </a:p>
          <a:p>
            <a:pPr lvl="2" algn="l"/>
            <a:endParaRPr lang="ru-RU" sz="315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2" algn="l"/>
            <a:endParaRPr lang="ru-RU" sz="315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2"/>
            <a:endParaRPr lang="ru-RU" sz="39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2"/>
            <a:endParaRPr lang="ru-RU" sz="39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ru-RU" sz="27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86274" y="5975684"/>
            <a:ext cx="350922" cy="473241"/>
          </a:xfrm>
        </p:spPr>
        <p:txBody>
          <a:bodyPr/>
          <a:lstStyle/>
          <a:p>
            <a:fld id="{127508C1-5854-4D9F-84AC-840DB8AC39A1}" type="slidenum">
              <a:rPr lang="ru-RU" sz="1000" b="1">
                <a:solidFill>
                  <a:schemeClr val="tx1"/>
                </a:solidFill>
              </a:rPr>
              <a:t>4</a:t>
            </a:fld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944" y="3290503"/>
            <a:ext cx="62203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latin typeface="Comic Sans MS" panose="030F0702030302020204" pitchFamily="66" charset="0"/>
              </a:rPr>
              <a:t> </a:t>
            </a:r>
            <a:r>
              <a:rPr lang="ru-RU" sz="2700" b="1" dirty="0" smtClean="0">
                <a:latin typeface="Comic Sans MS" panose="030F0702030302020204" pitchFamily="66" charset="0"/>
              </a:rPr>
              <a:t> </a:t>
            </a:r>
            <a:r>
              <a:rPr lang="ru-RU" sz="2800" b="1" dirty="0" smtClean="0">
                <a:latin typeface="Comic Sans MS" panose="030F0702030302020204" pitchFamily="66" charset="0"/>
              </a:rPr>
              <a:t>Что </a:t>
            </a:r>
            <a:r>
              <a:rPr lang="ru-RU" sz="2800" b="1" dirty="0">
                <a:latin typeface="Comic Sans MS" panose="030F0702030302020204" pitchFamily="66" charset="0"/>
              </a:rPr>
              <a:t>служит защитой для глаз?</a:t>
            </a:r>
          </a:p>
        </p:txBody>
      </p:sp>
    </p:spTree>
    <p:extLst>
      <p:ext uri="{BB962C8B-B14F-4D97-AF65-F5344CB8AC3E}">
        <p14:creationId xmlns:p14="http://schemas.microsoft.com/office/powerpoint/2010/main" val="105847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001866" y="440871"/>
            <a:ext cx="7537489" cy="734786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Копилка проекта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10075" y="6039853"/>
            <a:ext cx="385010" cy="489284"/>
          </a:xfrm>
        </p:spPr>
        <p:txBody>
          <a:bodyPr/>
          <a:lstStyle/>
          <a:p>
            <a:fld id="{127508C1-5854-4D9F-84AC-840DB8AC39A1}" type="slidenum">
              <a:rPr lang="ru-RU" sz="1000" b="1">
                <a:solidFill>
                  <a:schemeClr val="tx1"/>
                </a:solidFill>
              </a:rPr>
              <a:t>5</a:t>
            </a:fld>
            <a:endParaRPr lang="ru-RU" sz="1000" b="1" dirty="0">
              <a:solidFill>
                <a:schemeClr val="tx1"/>
              </a:solidFill>
            </a:endParaRPr>
          </a:p>
        </p:txBody>
      </p:sp>
      <p:pic>
        <p:nvPicPr>
          <p:cNvPr id="10242" name="Picture 2" descr="Марина Ильинская - Детям про глазки. В гостях у Глазастиков, Гномика и профессора Глаз Глазыча обложка кни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4695">
            <a:off x="278217" y="2005283"/>
            <a:ext cx="2261014" cy="300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Джон Фарндон - Большое путешествие по телу человека обложка кни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4205">
            <a:off x="1523675" y="3144564"/>
            <a:ext cx="1989343" cy="263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Алехо Родригес-Вида - Тело человека. Нескучная анатомия обложка книг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1276">
            <a:off x="5867537" y="2560990"/>
            <a:ext cx="2332341" cy="305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Светлана\Desktop\Глаза\Новая папка\20230324_15471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0" t="2319" r="3814" b="2036"/>
          <a:stretch/>
        </p:blipFill>
        <p:spPr bwMode="auto">
          <a:xfrm rot="5590241">
            <a:off x="2943109" y="2295148"/>
            <a:ext cx="3145736" cy="24287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517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50356" y="441158"/>
            <a:ext cx="8386142" cy="786063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Органы чувств человека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6407" y="6039853"/>
            <a:ext cx="306805" cy="417094"/>
          </a:xfrm>
        </p:spPr>
        <p:txBody>
          <a:bodyPr/>
          <a:lstStyle/>
          <a:p>
            <a:fld id="{127508C1-5854-4D9F-84AC-840DB8AC39A1}" type="slidenum">
              <a:rPr lang="ru-RU" sz="1000" b="1">
                <a:solidFill>
                  <a:schemeClr val="tx1"/>
                </a:solidFill>
              </a:rPr>
              <a:t>6</a:t>
            </a:fld>
            <a:endParaRPr lang="ru-RU" sz="1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i0.wp.com/kikimoraki.ru/wp-content/uploads/2019/09/novyj-god-2020-metallicheskoj-krysy-chto-gotovit-nam-myshka-org-4yv.png?w=1400&amp;ssl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343" y="2117497"/>
            <a:ext cx="4575480" cy="374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88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985822" y="385011"/>
            <a:ext cx="6728295" cy="778042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Картотека проекта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30391" y="6232357"/>
            <a:ext cx="366963" cy="393031"/>
          </a:xfrm>
        </p:spPr>
        <p:txBody>
          <a:bodyPr/>
          <a:lstStyle/>
          <a:p>
            <a:fld id="{127508C1-5854-4D9F-84AC-840DB8AC39A1}" type="slidenum">
              <a:rPr lang="ru-RU" sz="1000" b="1">
                <a:solidFill>
                  <a:schemeClr val="tx1"/>
                </a:solidFill>
              </a:rPr>
              <a:t>7</a:t>
            </a:fld>
            <a:endParaRPr lang="ru-RU" sz="10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05" y="1732549"/>
            <a:ext cx="4128167" cy="30961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9" t="7182" r="8563"/>
          <a:stretch/>
        </p:blipFill>
        <p:spPr>
          <a:xfrm>
            <a:off x="4850733" y="3046541"/>
            <a:ext cx="3578615" cy="334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9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1790" y="441159"/>
            <a:ext cx="7515726" cy="689809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Строение глаза человека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10074" y="6071937"/>
            <a:ext cx="445168" cy="601578"/>
          </a:xfrm>
        </p:spPr>
        <p:txBody>
          <a:bodyPr/>
          <a:lstStyle/>
          <a:p>
            <a:fld id="{127508C1-5854-4D9F-84AC-840DB8AC39A1}" type="slidenum">
              <a:rPr lang="ru-RU" sz="1000" b="1">
                <a:solidFill>
                  <a:schemeClr val="tx1"/>
                </a:solidFill>
              </a:rPr>
              <a:t>8</a:t>
            </a:fld>
            <a:endParaRPr lang="ru-RU" sz="10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96" y="1945889"/>
            <a:ext cx="8048978" cy="441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3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001866" y="328863"/>
            <a:ext cx="7537489" cy="641684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Макет глаза человека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539354" y="6125901"/>
            <a:ext cx="382064" cy="467403"/>
          </a:xfrm>
        </p:spPr>
        <p:txBody>
          <a:bodyPr/>
          <a:lstStyle/>
          <a:p>
            <a:fld id="{127508C1-5854-4D9F-84AC-840DB8AC39A1}" type="slidenum">
              <a:rPr lang="ru-RU" sz="1000" b="1">
                <a:solidFill>
                  <a:schemeClr val="tx1"/>
                </a:solidFill>
              </a:rPr>
              <a:t>9</a:t>
            </a:fld>
            <a:endParaRPr lang="ru-RU" sz="10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" t="13525" r="4969"/>
          <a:stretch/>
        </p:blipFill>
        <p:spPr>
          <a:xfrm rot="5400000">
            <a:off x="-288438" y="1482595"/>
            <a:ext cx="2909992" cy="2125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5435" y="3069206"/>
            <a:ext cx="2806844" cy="21051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6"/>
          <a:stretch/>
        </p:blipFill>
        <p:spPr>
          <a:xfrm rot="5400000">
            <a:off x="1837506" y="2350612"/>
            <a:ext cx="2932205" cy="201751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" t="12885" r="6316" b="7115"/>
          <a:stretch/>
        </p:blipFill>
        <p:spPr>
          <a:xfrm rot="5400000">
            <a:off x="6147388" y="3653725"/>
            <a:ext cx="2953416" cy="199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6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502</TotalTime>
  <Words>213</Words>
  <Application>Microsoft Office PowerPoint</Application>
  <PresentationFormat>Экран (4:3)</PresentationFormat>
  <Paragraphs>59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Comic Sans MS</vt:lpstr>
      <vt:lpstr>Times New Roman</vt:lpstr>
      <vt:lpstr>Trebuchet MS</vt:lpstr>
      <vt:lpstr>Wingdings</vt:lpstr>
      <vt:lpstr>Wingdings 3</vt:lpstr>
      <vt:lpstr>Аспект</vt:lpstr>
      <vt:lpstr>Исследовательский проект «Глаз и мороз- непростой вопрос»</vt:lpstr>
      <vt:lpstr>Вид проекта</vt:lpstr>
      <vt:lpstr>Проблема проекта</vt:lpstr>
      <vt:lpstr>Цель проекта</vt:lpstr>
      <vt:lpstr>Копилка проекта</vt:lpstr>
      <vt:lpstr>Органы чувств человека</vt:lpstr>
      <vt:lpstr>Картотека проекта</vt:lpstr>
      <vt:lpstr>Строение глаза человека</vt:lpstr>
      <vt:lpstr>Макет глаза человека </vt:lpstr>
      <vt:lpstr>Как мы видим</vt:lpstr>
      <vt:lpstr>Опытно-экспериментальная работа</vt:lpstr>
      <vt:lpstr>   Модель защиты глаза  в зимние морозы</vt:lpstr>
      <vt:lpstr>Продукт проекта лепбук «Береги зрение»</vt:lpstr>
      <vt:lpstr>Закладки для книг  «Береги зрение!»</vt:lpstr>
      <vt:lpstr>Презентация проекта детям группы</vt:lpstr>
      <vt:lpstr>Используемая литература</vt:lpstr>
      <vt:lpstr>СПАСИБО ЗА ВНИМАНИЕ!!!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  «Глаз и мороз- непростой вопрос»</dc:title>
  <dc:creator>Svetlana Vedmanova</dc:creator>
  <cp:lastModifiedBy>Svetlana Vedmanova</cp:lastModifiedBy>
  <cp:revision>57</cp:revision>
  <dcterms:created xsi:type="dcterms:W3CDTF">2023-03-20T14:54:20Z</dcterms:created>
  <dcterms:modified xsi:type="dcterms:W3CDTF">2023-04-05T15:57:44Z</dcterms:modified>
</cp:coreProperties>
</file>